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90" r:id="rId6"/>
    <p:sldId id="278" r:id="rId7"/>
    <p:sldId id="260" r:id="rId8"/>
    <p:sldId id="261" r:id="rId9"/>
    <p:sldId id="262" r:id="rId10"/>
    <p:sldId id="263" r:id="rId11"/>
    <p:sldId id="265" r:id="rId12"/>
    <p:sldId id="267" r:id="rId13"/>
    <p:sldId id="268" r:id="rId14"/>
    <p:sldId id="283" r:id="rId15"/>
    <p:sldId id="280" r:id="rId16"/>
    <p:sldId id="284" r:id="rId17"/>
    <p:sldId id="285" r:id="rId18"/>
    <p:sldId id="287" r:id="rId19"/>
    <p:sldId id="279" r:id="rId20"/>
    <p:sldId id="286" r:id="rId21"/>
    <p:sldId id="288" r:id="rId22"/>
    <p:sldId id="289" r:id="rId23"/>
    <p:sldId id="281" r:id="rId24"/>
    <p:sldId id="269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B10"/>
    <a:srgbClr val="2747BE"/>
    <a:srgbClr val="EC1283"/>
    <a:srgbClr val="E7AF8E"/>
    <a:srgbClr val="F765EF"/>
    <a:srgbClr val="BC0CCC"/>
    <a:srgbClr val="78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47370"/>
            <a:ext cx="9324340" cy="411416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altLang="en-US" b="1">
                <a:solidFill>
                  <a:schemeClr val="accent1"/>
                </a:solidFill>
                <a:latin typeface="Arial Black" panose="020B0A04020102020204" pitchFamily="34" charset="0"/>
              </a:rPr>
              <a:t>WEB BASED ATTENDANCE MANAGEMENT </a:t>
            </a:r>
            <a:br>
              <a:rPr lang="en-IN" altLang="en-US" b="1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IN" altLang="en-US" b="1">
                <a:solidFill>
                  <a:schemeClr val="accent1"/>
                </a:solidFill>
                <a:latin typeface="Arial Black" panose="020B0A04020102020204" pitchFamily="34" charset="0"/>
              </a:rPr>
              <a:t>SYSTEM</a:t>
            </a:r>
            <a:br>
              <a:rPr lang="en-IN" altLang="en-US" b="1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IN" altLang="en-US" sz="1800" b="1">
                <a:solidFill>
                  <a:schemeClr val="accent1"/>
                </a:solidFill>
                <a:latin typeface="Arial Black" panose="020B0A04020102020204" pitchFamily="34" charset="0"/>
              </a:rPr>
              <a:t>FOR COLLEGES</a:t>
            </a:r>
            <a:br>
              <a:rPr lang="en-IN" altLang="en-US" b="1">
                <a:solidFill>
                  <a:schemeClr val="accent1"/>
                </a:solidFill>
              </a:rPr>
            </a:br>
            <a:r>
              <a:rPr lang="en-IN" altLang="en-US" b="1">
                <a:solidFill>
                  <a:schemeClr val="accent1"/>
                </a:solidFill>
              </a:rPr>
              <a:t>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800"/>
              <a:t>                                                           </a:t>
            </a:r>
            <a:endParaRPr lang="en-IN" altLang="en-US" sz="2800"/>
          </a:p>
        </p:txBody>
      </p:sp>
      <p:sp>
        <p:nvSpPr>
          <p:cNvPr id="5" name="Text Box 4"/>
          <p:cNvSpPr txBox="1"/>
          <p:nvPr/>
        </p:nvSpPr>
        <p:spPr>
          <a:xfrm>
            <a:off x="8997315" y="5220335"/>
            <a:ext cx="32023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200">
                <a:solidFill>
                  <a:schemeClr val="accent2"/>
                </a:solidFill>
              </a:rPr>
              <a:t>By </a:t>
            </a:r>
          </a:p>
          <a:p>
            <a:r>
              <a:rPr lang="en-IN" altLang="en-US" sz="3200">
                <a:solidFill>
                  <a:schemeClr val="accent2"/>
                </a:solidFill>
              </a:rPr>
              <a:t>Y.Durga Prasad</a:t>
            </a:r>
          </a:p>
          <a:p>
            <a:r>
              <a:rPr lang="en-IN" altLang="en-US" sz="3200">
                <a:solidFill>
                  <a:schemeClr val="accent2"/>
                </a:solidFill>
              </a:rPr>
              <a:t>B.Sravan Kumar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60" y="365125"/>
            <a:ext cx="10213340" cy="994410"/>
          </a:xfrm>
        </p:spPr>
        <p:txBody>
          <a:bodyPr/>
          <a:lstStyle/>
          <a:p>
            <a:r>
              <a:rPr lang="en-IN" altLang="en-US" sz="4000" b="1" u="sng">
                <a:solidFill>
                  <a:srgbClr val="BC0CCC"/>
                </a:solidFill>
              </a:rPr>
              <a:t>Staff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3830" y="3519170"/>
            <a:ext cx="1678305" cy="66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3200">
                <a:solidFill>
                  <a:srgbClr val="F765EF"/>
                </a:solidFill>
                <a:uFillTx/>
              </a:rPr>
              <a:t>Staff</a:t>
            </a:r>
          </a:p>
        </p:txBody>
      </p:sp>
      <p:sp>
        <p:nvSpPr>
          <p:cNvPr id="5" name="Oval 4"/>
          <p:cNvSpPr/>
          <p:nvPr/>
        </p:nvSpPr>
        <p:spPr>
          <a:xfrm>
            <a:off x="4924425" y="2235200"/>
            <a:ext cx="1586230" cy="7404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>
                <a:solidFill>
                  <a:schemeClr val="accent1"/>
                </a:solidFill>
                <a:uFillTx/>
              </a:rPr>
              <a:t>Student Details</a:t>
            </a:r>
          </a:p>
        </p:txBody>
      </p:sp>
      <p:sp>
        <p:nvSpPr>
          <p:cNvPr id="6" name="Oval 5"/>
          <p:cNvSpPr/>
          <p:nvPr/>
        </p:nvSpPr>
        <p:spPr>
          <a:xfrm>
            <a:off x="4669155" y="3270250"/>
            <a:ext cx="2142490" cy="9385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IN" altLang="en-US" sz="2000">
                <a:ln w="12700" cmpd="sng">
                  <a:noFill/>
                  <a:prstDash val="solid"/>
                </a:ln>
                <a:solidFill>
                  <a:schemeClr val="accent1"/>
                </a:solidFill>
                <a:uFillTx/>
              </a:rPr>
              <a:t>Update Attendance</a:t>
            </a:r>
          </a:p>
        </p:txBody>
      </p:sp>
      <p:sp>
        <p:nvSpPr>
          <p:cNvPr id="7" name="Oval 6"/>
          <p:cNvSpPr/>
          <p:nvPr/>
        </p:nvSpPr>
        <p:spPr>
          <a:xfrm>
            <a:off x="4789170" y="4425950"/>
            <a:ext cx="2113280" cy="816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>
                <a:solidFill>
                  <a:schemeClr val="accent1"/>
                </a:solidFill>
                <a:uFillTx/>
              </a:rPr>
              <a:t>View Attendance</a:t>
            </a:r>
          </a:p>
        </p:txBody>
      </p:sp>
      <p:sp>
        <p:nvSpPr>
          <p:cNvPr id="8" name="Oval 7"/>
          <p:cNvSpPr/>
          <p:nvPr/>
        </p:nvSpPr>
        <p:spPr>
          <a:xfrm>
            <a:off x="4789805" y="5474970"/>
            <a:ext cx="1893570" cy="8756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>
                <a:solidFill>
                  <a:schemeClr val="accent1"/>
                </a:solidFill>
                <a:uFillTx/>
              </a:rPr>
              <a:t>Change Password</a:t>
            </a:r>
          </a:p>
        </p:txBody>
      </p:sp>
      <p:sp>
        <p:nvSpPr>
          <p:cNvPr id="9" name="Oval 8"/>
          <p:cNvSpPr/>
          <p:nvPr/>
        </p:nvSpPr>
        <p:spPr>
          <a:xfrm>
            <a:off x="4924425" y="1183640"/>
            <a:ext cx="1586230" cy="7404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>
                <a:solidFill>
                  <a:schemeClr val="accent1"/>
                </a:solidFill>
                <a:uFillTx/>
              </a:rPr>
              <a:t>View Profile</a:t>
            </a:r>
          </a:p>
        </p:txBody>
      </p:sp>
      <p:sp>
        <p:nvSpPr>
          <p:cNvPr id="10" name="Diamond 9"/>
          <p:cNvSpPr/>
          <p:nvPr/>
        </p:nvSpPr>
        <p:spPr>
          <a:xfrm>
            <a:off x="9752965" y="3474085"/>
            <a:ext cx="1600835" cy="70993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4" idx="3"/>
            <a:endCxn id="9" idx="2"/>
          </p:cNvCxnSpPr>
          <p:nvPr/>
        </p:nvCxnSpPr>
        <p:spPr>
          <a:xfrm flipV="1">
            <a:off x="3112135" y="1553845"/>
            <a:ext cx="1812290" cy="229806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5" idx="2"/>
          </p:cNvCxnSpPr>
          <p:nvPr/>
        </p:nvCxnSpPr>
        <p:spPr>
          <a:xfrm flipV="1">
            <a:off x="3112135" y="2605405"/>
            <a:ext cx="1812290" cy="124650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2"/>
          </p:cNvCxnSpPr>
          <p:nvPr/>
        </p:nvCxnSpPr>
        <p:spPr>
          <a:xfrm flipV="1">
            <a:off x="3112135" y="3739515"/>
            <a:ext cx="1557020" cy="1123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2"/>
          </p:cNvCxnSpPr>
          <p:nvPr/>
        </p:nvCxnSpPr>
        <p:spPr>
          <a:xfrm>
            <a:off x="3112135" y="3851910"/>
            <a:ext cx="1677035" cy="98234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8" idx="2"/>
          </p:cNvCxnSpPr>
          <p:nvPr/>
        </p:nvCxnSpPr>
        <p:spPr>
          <a:xfrm>
            <a:off x="3112135" y="3851910"/>
            <a:ext cx="1677670" cy="206121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9" idx="6"/>
          </p:cNvCxnSpPr>
          <p:nvPr/>
        </p:nvCxnSpPr>
        <p:spPr>
          <a:xfrm flipH="1" flipV="1">
            <a:off x="6510655" y="1553845"/>
            <a:ext cx="3242310" cy="2275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5" idx="6"/>
          </p:cNvCxnSpPr>
          <p:nvPr/>
        </p:nvCxnSpPr>
        <p:spPr>
          <a:xfrm flipH="1" flipV="1">
            <a:off x="6510655" y="2605405"/>
            <a:ext cx="3242310" cy="1223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10" idx="1"/>
          </p:cNvCxnSpPr>
          <p:nvPr/>
        </p:nvCxnSpPr>
        <p:spPr>
          <a:xfrm>
            <a:off x="6811645" y="3739515"/>
            <a:ext cx="2941320" cy="89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1"/>
            <a:endCxn id="7" idx="6"/>
          </p:cNvCxnSpPr>
          <p:nvPr/>
        </p:nvCxnSpPr>
        <p:spPr>
          <a:xfrm flipH="1">
            <a:off x="6902450" y="3829050"/>
            <a:ext cx="2850515" cy="1005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10" idx="1"/>
          </p:cNvCxnSpPr>
          <p:nvPr/>
        </p:nvCxnSpPr>
        <p:spPr>
          <a:xfrm flipV="1">
            <a:off x="6683375" y="3829050"/>
            <a:ext cx="3069590" cy="2084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9955530" y="4184015"/>
            <a:ext cx="1398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>
                <a:solidFill>
                  <a:srgbClr val="FF0000"/>
                </a:solidFill>
              </a:rPr>
              <a:t>Database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695" y="365125"/>
            <a:ext cx="9730105" cy="1325880"/>
          </a:xfrm>
        </p:spPr>
        <p:txBody>
          <a:bodyPr/>
          <a:lstStyle/>
          <a:p>
            <a:r>
              <a:rPr lang="en-IN" altLang="en-US" sz="4000" b="1" u="sng">
                <a:solidFill>
                  <a:srgbClr val="0070C0"/>
                </a:solidFill>
              </a:rPr>
              <a:t>Student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7405" y="981075"/>
            <a:ext cx="2613660" cy="875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2970" y="1049020"/>
            <a:ext cx="2461895" cy="73977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3200">
                <a:solidFill>
                  <a:srgbClr val="FF0000"/>
                </a:solidFill>
                <a:uFillTx/>
              </a:rPr>
              <a:t>Student</a:t>
            </a:r>
          </a:p>
        </p:txBody>
      </p:sp>
      <p:sp>
        <p:nvSpPr>
          <p:cNvPr id="6" name="Oval 5"/>
          <p:cNvSpPr/>
          <p:nvPr/>
        </p:nvSpPr>
        <p:spPr>
          <a:xfrm>
            <a:off x="4486275" y="3141345"/>
            <a:ext cx="2915920" cy="13144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800">
                <a:solidFill>
                  <a:srgbClr val="FF0000"/>
                </a:solidFill>
                <a:uFillTx/>
              </a:rPr>
              <a:t>Attendance</a:t>
            </a:r>
          </a:p>
        </p:txBody>
      </p:sp>
      <p:sp>
        <p:nvSpPr>
          <p:cNvPr id="7" name="Diamond 6"/>
          <p:cNvSpPr/>
          <p:nvPr/>
        </p:nvSpPr>
        <p:spPr>
          <a:xfrm>
            <a:off x="5000625" y="5482590"/>
            <a:ext cx="1887220" cy="649605"/>
          </a:xfrm>
          <a:prstGeom prst="diamond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166360" y="6238875"/>
            <a:ext cx="155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400"/>
              <a:t>Database</a:t>
            </a:r>
          </a:p>
        </p:txBody>
      </p:sp>
      <p:cxnSp>
        <p:nvCxnSpPr>
          <p:cNvPr id="9" name="Straight Arrow Connector 8"/>
          <p:cNvCxnSpPr>
            <a:stCxn id="6" idx="0"/>
            <a:endCxn id="4" idx="2"/>
          </p:cNvCxnSpPr>
          <p:nvPr/>
        </p:nvCxnSpPr>
        <p:spPr>
          <a:xfrm flipV="1">
            <a:off x="5944235" y="1856740"/>
            <a:ext cx="0" cy="128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  <a:endCxn id="6" idx="4"/>
          </p:cNvCxnSpPr>
          <p:nvPr/>
        </p:nvCxnSpPr>
        <p:spPr>
          <a:xfrm flipV="1">
            <a:off x="5944235" y="4455795"/>
            <a:ext cx="0" cy="1026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4659630" y="26670"/>
            <a:ext cx="186436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/>
            <a:r>
              <a:rPr lang="en-IN" altLang="en-US" sz="2400">
                <a:solidFill>
                  <a:srgbClr val="00B0F0"/>
                </a:solidFill>
              </a:rPr>
              <a:t>Home Page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86810" y="693420"/>
            <a:ext cx="635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020695" y="1088390"/>
            <a:ext cx="1333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Student Info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647305" y="720725"/>
            <a:ext cx="4445" cy="394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055" y="693420"/>
            <a:ext cx="1023556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94180" y="72072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46150" y="1115695"/>
            <a:ext cx="1495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Notifications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7253605" y="1115695"/>
            <a:ext cx="79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Login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20665" y="170053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47305" y="1483995"/>
            <a:ext cx="0" cy="25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306695" y="1713865"/>
            <a:ext cx="385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157970" y="1700530"/>
            <a:ext cx="0" cy="326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973320" y="2081530"/>
            <a:ext cx="69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Staff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8693150" y="2081530"/>
            <a:ext cx="92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Admin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157970" y="2449830"/>
            <a:ext cx="0" cy="25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838950" y="2730500"/>
            <a:ext cx="5122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786620" y="270637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93150" y="270637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51750" y="268033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75780" y="274637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55285" y="436880"/>
            <a:ext cx="0" cy="25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6535420" y="3087370"/>
            <a:ext cx="68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Add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929620" y="270637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178040" y="3087370"/>
            <a:ext cx="938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Update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8288655" y="3087370"/>
            <a:ext cx="86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Delete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9437370" y="3087370"/>
            <a:ext cx="69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View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10237470" y="3087370"/>
            <a:ext cx="138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Notifications Update</a:t>
            </a:r>
          </a:p>
        </p:txBody>
      </p:sp>
      <p:cxnSp>
        <p:nvCxnSpPr>
          <p:cNvPr id="40" name="Straight Connector 39"/>
          <p:cNvCxnSpPr>
            <a:stCxn id="25" idx="2"/>
          </p:cNvCxnSpPr>
          <p:nvPr/>
        </p:nvCxnSpPr>
        <p:spPr>
          <a:xfrm flipH="1">
            <a:off x="5314950" y="2449830"/>
            <a:ext cx="5715" cy="29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451860" y="2746375"/>
            <a:ext cx="2633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096000" y="274637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69230" y="276161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78020" y="274637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477895" y="274637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5618480" y="3127375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Settings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4870450" y="3142615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Profile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3982085" y="3142615"/>
            <a:ext cx="991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Student details</a:t>
            </a:r>
          </a:p>
        </p:txBody>
      </p:sp>
      <p:sp>
        <p:nvSpPr>
          <p:cNvPr id="49" name="Text Box 48"/>
          <p:cNvSpPr txBox="1"/>
          <p:nvPr/>
        </p:nvSpPr>
        <p:spPr>
          <a:xfrm>
            <a:off x="2646680" y="3174365"/>
            <a:ext cx="135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Student</a:t>
            </a:r>
          </a:p>
          <a:p>
            <a:r>
              <a:rPr lang="en-IN" altLang="en-US"/>
              <a:t>Attendance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94055" y="73469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0929620" y="7207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51"/>
          <p:cNvSpPr txBox="1"/>
          <p:nvPr/>
        </p:nvSpPr>
        <p:spPr>
          <a:xfrm>
            <a:off x="295910" y="111569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Home</a:t>
            </a:r>
          </a:p>
        </p:txBody>
      </p:sp>
      <p:sp>
        <p:nvSpPr>
          <p:cNvPr id="53" name="Text Box 52"/>
          <p:cNvSpPr txBox="1"/>
          <p:nvPr/>
        </p:nvSpPr>
        <p:spPr>
          <a:xfrm>
            <a:off x="10373995" y="111569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About Us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2626995" y="3999865"/>
            <a:ext cx="112585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271520" y="3787775"/>
            <a:ext cx="6350" cy="227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668010" y="4667250"/>
            <a:ext cx="6985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752850" y="401066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3265805" y="4391660"/>
            <a:ext cx="974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Update</a:t>
            </a:r>
          </a:p>
        </p:txBody>
      </p:sp>
      <p:sp>
        <p:nvSpPr>
          <p:cNvPr id="59" name="Text Box 58"/>
          <p:cNvSpPr txBox="1"/>
          <p:nvPr/>
        </p:nvSpPr>
        <p:spPr>
          <a:xfrm>
            <a:off x="2369820" y="4391660"/>
            <a:ext cx="76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View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6096000" y="3455035"/>
            <a:ext cx="5715" cy="29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618480" y="3745865"/>
            <a:ext cx="9061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618480" y="374586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524625" y="374586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63"/>
          <p:cNvSpPr txBox="1"/>
          <p:nvPr/>
        </p:nvSpPr>
        <p:spPr>
          <a:xfrm>
            <a:off x="5104130" y="4110990"/>
            <a:ext cx="1258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Change</a:t>
            </a:r>
          </a:p>
          <a:p>
            <a:r>
              <a:rPr lang="en-IN" altLang="en-US"/>
              <a:t>Password</a:t>
            </a:r>
          </a:p>
        </p:txBody>
      </p:sp>
      <p:sp>
        <p:nvSpPr>
          <p:cNvPr id="66" name="Text Box 65"/>
          <p:cNvSpPr txBox="1"/>
          <p:nvPr/>
        </p:nvSpPr>
        <p:spPr>
          <a:xfrm>
            <a:off x="6250940" y="4110990"/>
            <a:ext cx="92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Logout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1961495" y="276161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67"/>
          <p:cNvSpPr txBox="1"/>
          <p:nvPr/>
        </p:nvSpPr>
        <p:spPr>
          <a:xfrm>
            <a:off x="11621770" y="3174365"/>
            <a:ext cx="605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Log</a:t>
            </a:r>
          </a:p>
          <a:p>
            <a:r>
              <a:rPr lang="en-IN" altLang="en-US"/>
              <a:t>out</a:t>
            </a:r>
          </a:p>
        </p:txBody>
      </p:sp>
      <p:sp>
        <p:nvSpPr>
          <p:cNvPr id="69" name="Text Box 68"/>
          <p:cNvSpPr txBox="1"/>
          <p:nvPr/>
        </p:nvSpPr>
        <p:spPr>
          <a:xfrm>
            <a:off x="7769860" y="4249420"/>
            <a:ext cx="1097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Student</a:t>
            </a:r>
          </a:p>
        </p:txBody>
      </p:sp>
      <p:sp>
        <p:nvSpPr>
          <p:cNvPr id="70" name="Text Box 69"/>
          <p:cNvSpPr txBox="1"/>
          <p:nvPr/>
        </p:nvSpPr>
        <p:spPr>
          <a:xfrm>
            <a:off x="9785985" y="4349750"/>
            <a:ext cx="93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Staff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6833235" y="3395980"/>
            <a:ext cx="5715" cy="29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802120" y="3682365"/>
            <a:ext cx="475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277735" y="3700780"/>
            <a:ext cx="0" cy="123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657465" y="3385820"/>
            <a:ext cx="1270" cy="51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93150" y="3455670"/>
            <a:ext cx="5715" cy="29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8230235" y="3729990"/>
            <a:ext cx="1222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8700135" y="4455160"/>
            <a:ext cx="33972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8992235" y="3904615"/>
            <a:ext cx="10274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039860" y="3872865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922895" y="386715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230235" y="3729990"/>
            <a:ext cx="0" cy="518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38" idx="2"/>
          </p:cNvCxnSpPr>
          <p:nvPr/>
        </p:nvCxnSpPr>
        <p:spPr>
          <a:xfrm flipV="1">
            <a:off x="9785985" y="3455670"/>
            <a:ext cx="635" cy="480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69" idx="1"/>
          </p:cNvCxnSpPr>
          <p:nvPr/>
        </p:nvCxnSpPr>
        <p:spPr>
          <a:xfrm>
            <a:off x="7277735" y="4429125"/>
            <a:ext cx="49212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626985" y="3888740"/>
            <a:ext cx="1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9452610" y="3729990"/>
            <a:ext cx="0" cy="73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9468485" y="4479290"/>
            <a:ext cx="31750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019665" y="3867150"/>
            <a:ext cx="0" cy="524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77735" y="4905375"/>
            <a:ext cx="2762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867775" y="3872865"/>
            <a:ext cx="0" cy="73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8865235" y="4619625"/>
            <a:ext cx="9213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9992995" y="4667250"/>
            <a:ext cx="0" cy="222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2"/>
          <p:cNvSpPr txBox="1"/>
          <p:nvPr/>
        </p:nvSpPr>
        <p:spPr>
          <a:xfrm>
            <a:off x="2944495" y="2026920"/>
            <a:ext cx="148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Attendance</a:t>
            </a:r>
          </a:p>
        </p:txBody>
      </p:sp>
      <p:sp>
        <p:nvSpPr>
          <p:cNvPr id="94" name="Text Box 93"/>
          <p:cNvSpPr txBox="1"/>
          <p:nvPr/>
        </p:nvSpPr>
        <p:spPr>
          <a:xfrm>
            <a:off x="979805" y="2061210"/>
            <a:ext cx="1428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>
                <a:sym typeface="+mn-ea"/>
              </a:rPr>
              <a:t>View</a:t>
            </a:r>
            <a:endParaRPr lang="en-IN" altLang="en-US"/>
          </a:p>
          <a:p>
            <a:r>
              <a:rPr lang="en-IN" altLang="en-US"/>
              <a:t>Notificaions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2021205" y="6000750"/>
            <a:ext cx="3293745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3480435" y="1634490"/>
            <a:ext cx="5080" cy="39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1689735" y="1483995"/>
            <a:ext cx="3810" cy="611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2626995" y="2619375"/>
            <a:ext cx="63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626995" y="2619375"/>
            <a:ext cx="0" cy="97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975485" y="3585845"/>
            <a:ext cx="65151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975485" y="3587115"/>
            <a:ext cx="0" cy="239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388110" y="6132830"/>
            <a:ext cx="387413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0818495" y="3679825"/>
            <a:ext cx="4445" cy="2495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389245" y="5540375"/>
            <a:ext cx="15875" cy="174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752850" y="4718050"/>
            <a:ext cx="635" cy="109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563495" y="5905500"/>
            <a:ext cx="2730500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4478020" y="5540375"/>
            <a:ext cx="942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5547995" y="5365750"/>
            <a:ext cx="15875" cy="33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135245" y="5365750"/>
            <a:ext cx="428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6478905" y="5348605"/>
            <a:ext cx="181483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3277870" y="2317750"/>
            <a:ext cx="0" cy="333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1400175" y="2680335"/>
            <a:ext cx="4445" cy="3476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5269230" y="5715000"/>
            <a:ext cx="1507490" cy="5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>
                <a:solidFill>
                  <a:schemeClr val="tx1"/>
                </a:solidFill>
                <a:uFillTx/>
                <a:sym typeface="+mn-ea"/>
              </a:rPr>
              <a:t>Database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563495" y="4651375"/>
            <a:ext cx="0" cy="1270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6770370" y="6127750"/>
            <a:ext cx="415925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4" idx="3"/>
          </p:cNvCxnSpPr>
          <p:nvPr/>
        </p:nvCxnSpPr>
        <p:spPr>
          <a:xfrm flipH="1" flipV="1">
            <a:off x="6776720" y="5969000"/>
            <a:ext cx="346138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478905" y="53340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5119370" y="3555365"/>
            <a:ext cx="0" cy="1826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48" idx="2"/>
          </p:cNvCxnSpPr>
          <p:nvPr/>
        </p:nvCxnSpPr>
        <p:spPr>
          <a:xfrm flipH="1" flipV="1">
            <a:off x="4478020" y="3787775"/>
            <a:ext cx="21590" cy="1784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70" idx="2"/>
          </p:cNvCxnSpPr>
          <p:nvPr/>
        </p:nvCxnSpPr>
        <p:spPr>
          <a:xfrm flipV="1">
            <a:off x="10246995" y="4718050"/>
            <a:ext cx="8255" cy="128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3737610" y="5810250"/>
            <a:ext cx="1508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8293735" y="4601845"/>
            <a:ext cx="0" cy="763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2626995" y="399986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rd"/>
      </p:transition>
    </mc:Choice>
    <mc:Fallback xmlns="">
      <p:transition spd="slow">
        <p:pull dir="r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" y="85725"/>
            <a:ext cx="12125960" cy="673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edge/>
      </p:transition>
    </mc:Choice>
    <mc:Fallback xmlns="">
      <p:transition spd="slow">
        <p:wedg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" y="3175"/>
            <a:ext cx="12154535" cy="683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" y="11430"/>
            <a:ext cx="12123420" cy="72009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00880" y="285115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zoom dir="in"/>
      </p:transition>
    </mc:Choice>
    <mc:Fallback xmlns="">
      <p:transition spd="slow">
        <p:zoom dir="in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4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" y="-7620"/>
            <a:ext cx="12144375" cy="682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10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" y="8890"/>
            <a:ext cx="12209780" cy="685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amond/>
      </p:transition>
    </mc:Choice>
    <mc:Fallback xmlns="">
      <p:transition spd="slow">
        <p:diamond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3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" y="25400"/>
            <a:ext cx="12105005" cy="6805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4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" y="34925"/>
            <a:ext cx="12059920" cy="678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zoom/>
      </p:transition>
    </mc:Choice>
    <mc:Fallback xmlns="">
      <p:transition spd="slow">
        <p:zo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930910"/>
          </a:xfrm>
        </p:spPr>
        <p:txBody>
          <a:bodyPr>
            <a:normAutofit fontScale="90000"/>
          </a:bodyPr>
          <a:lstStyle/>
          <a:p>
            <a:r>
              <a:rPr lang="en-IN" altLang="en-US" sz="8800" b="1" u="sng">
                <a:ln>
                  <a:noFill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Meiryo UI" panose="020B0604030504040204" charset="-128"/>
                <a:cs typeface="+mj-ea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2475"/>
          </a:xfrm>
        </p:spPr>
        <p:txBody>
          <a:bodyPr>
            <a:normAutofit fontScale="92500" lnSpcReduction="10000"/>
          </a:bodyPr>
          <a:lstStyle/>
          <a:p>
            <a:r>
              <a:rPr lang="en-IN" altLang="en-US" sz="4400" dirty="0">
                <a:solidFill>
                  <a:srgbClr val="00B0F0"/>
                </a:solidFill>
              </a:rPr>
              <a:t>  The Student Attendance Management mainly concern with the access control data, easy to maintain the data.</a:t>
            </a:r>
          </a:p>
          <a:p>
            <a:r>
              <a:rPr lang="en-IN" altLang="en-US" sz="4400" dirty="0">
                <a:solidFill>
                  <a:srgbClr val="F765EF"/>
                </a:solidFill>
              </a:rPr>
              <a:t>   It is a easy process to check the Student attendance from anywhere.</a:t>
            </a:r>
            <a:endParaRPr lang="en-IN" altLang="en-US" sz="4400" dirty="0"/>
          </a:p>
          <a:p>
            <a:r>
              <a:rPr lang="en-IN" altLang="en-US" sz="4400" dirty="0">
                <a:solidFill>
                  <a:srgbClr val="FFC000"/>
                </a:solidFill>
              </a:rPr>
              <a:t> This is Web based Attendance Management.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d"/>
      </p:transition>
    </mc:Choice>
    <mc:Fallback xmlns="">
      <p:transition spd="slow">
        <p:wipe dir="d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" y="10160"/>
            <a:ext cx="12173585" cy="683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ru"/>
      </p:transition>
    </mc:Choice>
    <mc:Fallback xmlns="">
      <p:transition spd="slow">
        <p:cover dir="r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" y="1270"/>
            <a:ext cx="12148820" cy="683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ru"/>
      </p:transition>
    </mc:Choice>
    <mc:Fallback xmlns="">
      <p:transition spd="slow">
        <p:pull dir="r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0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5" y="28575"/>
            <a:ext cx="12146280" cy="682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heel spokes="1"/>
      </p:transition>
    </mc:Choice>
    <mc:Fallback xmlns="">
      <p:transition spd="slow">
        <p:wheel spokes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5" y="-3810"/>
            <a:ext cx="12147550" cy="683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2620"/>
          </a:xfrm>
          <a:ln>
            <a:noFill/>
          </a:ln>
        </p:spPr>
        <p:txBody>
          <a:bodyPr/>
          <a:lstStyle/>
          <a:p>
            <a:r>
              <a:rPr lang="en-IN" altLang="en-US"/>
              <a:t>                     </a:t>
            </a:r>
            <a:r>
              <a:rPr lang="en-IN" altLang="en-US" b="1">
                <a:solidFill>
                  <a:srgbClr val="FF0000"/>
                </a:solidFill>
              </a:rPr>
              <a:t> </a:t>
            </a:r>
            <a:r>
              <a:rPr lang="en-IN" altLang="en-US" sz="8800" b="1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Thank 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zoom/>
      </p:transition>
    </mc:Choice>
    <mc:Fallback xmlns="">
      <p:transition spd="slow">
        <p:zo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9095"/>
            <a:ext cx="10515600" cy="5798185"/>
          </a:xfrm>
        </p:spPr>
        <p:txBody>
          <a:bodyPr/>
          <a:lstStyle/>
          <a:p>
            <a:r>
              <a:rPr lang="en-IN" altLang="en-US" sz="4400" dirty="0">
                <a:solidFill>
                  <a:schemeClr val="bg1"/>
                </a:solidFill>
              </a:rPr>
              <a:t> Staff can easily take the attendance and </a:t>
            </a:r>
            <a:r>
              <a:rPr lang="en-IN" altLang="en-US" sz="4400" dirty="0">
                <a:solidFill>
                  <a:schemeClr val="bg1"/>
                </a:solidFill>
                <a:sym typeface="+mn-ea"/>
              </a:rPr>
              <a:t>maintain the</a:t>
            </a:r>
            <a:r>
              <a:rPr lang="en-IN" altLang="en-US" sz="4400" dirty="0">
                <a:solidFill>
                  <a:schemeClr val="bg1"/>
                </a:solidFill>
              </a:rPr>
              <a:t> attendance.</a:t>
            </a:r>
            <a:endParaRPr lang="en-IN" altLang="en-US" sz="4400" dirty="0">
              <a:solidFill>
                <a:srgbClr val="FFFF00"/>
              </a:solidFill>
            </a:endParaRPr>
          </a:p>
          <a:p>
            <a:r>
              <a:rPr lang="en-IN" altLang="en-US" sz="4400" dirty="0">
                <a:solidFill>
                  <a:schemeClr val="tx1"/>
                </a:solidFill>
              </a:rPr>
              <a:t> </a:t>
            </a:r>
            <a:r>
              <a:rPr lang="en-IN" altLang="en-US" sz="4400" b="1" dirty="0">
                <a:solidFill>
                  <a:schemeClr val="tx1"/>
                </a:solidFill>
              </a:rPr>
              <a:t>It has Three modules.</a:t>
            </a:r>
            <a:endParaRPr lang="en-IN" altLang="en-US" sz="4400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romanLcPeriod"/>
            </a:pPr>
            <a:r>
              <a:rPr lang="en-IN" alt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marL="857250" indent="-857250">
              <a:buFont typeface="+mj-lt"/>
              <a:buAutoNum type="romanLcPeriod"/>
            </a:pPr>
            <a:r>
              <a:rPr lang="en-IN" alt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</a:p>
          <a:p>
            <a:pPr marL="857250" indent="-857250">
              <a:buFont typeface="+mj-lt"/>
              <a:buAutoNum type="romanLcPeriod"/>
            </a:pPr>
            <a:r>
              <a:rPr lang="en-IN" alt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  <a:p>
            <a:pPr algn="l"/>
            <a:r>
              <a:rPr lang="en-IN" alt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4400" u="sng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en-IN" altLang="en-US" sz="44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I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can Add, Delete, Update and View the Students And Staffs details.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9095"/>
            <a:ext cx="10515600" cy="5798185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en-IN" altLang="en-US" sz="3600" dirty="0"/>
              <a:t>2.   Admin can assign the class teachers.</a:t>
            </a:r>
          </a:p>
          <a:p>
            <a:r>
              <a:rPr lang="en-IN" altLang="en-US" sz="4400" dirty="0">
                <a:solidFill>
                  <a:srgbClr val="FF0000"/>
                </a:solidFill>
              </a:rPr>
              <a:t>   </a:t>
            </a:r>
            <a:r>
              <a:rPr lang="en-IN" altLang="en-US" sz="4400" u="sng" dirty="0">
                <a:solidFill>
                  <a:srgbClr val="FF0000"/>
                </a:solidFill>
              </a:rPr>
              <a:t>Staff</a:t>
            </a:r>
            <a:endParaRPr lang="en-IN" alt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IN" altLang="en-US" sz="3600" dirty="0"/>
              <a:t>Staff members will take the students attendance.</a:t>
            </a:r>
          </a:p>
          <a:p>
            <a:pPr marL="742950" indent="-742950">
              <a:buFont typeface="+mj-lt"/>
              <a:buAutoNum type="arabicPeriod"/>
            </a:pPr>
            <a:r>
              <a:rPr lang="en-IN" altLang="en-US" sz="3600" dirty="0"/>
              <a:t>Teachers can check their class students details and attendance.</a:t>
            </a:r>
          </a:p>
          <a:p>
            <a:r>
              <a:rPr lang="en-IN" altLang="en-US" sz="4400" dirty="0">
                <a:solidFill>
                  <a:srgbClr val="00B050"/>
                </a:solidFill>
              </a:rPr>
              <a:t>    </a:t>
            </a:r>
            <a:r>
              <a:rPr lang="en-IN" altLang="en-US" sz="4400" u="sng" dirty="0">
                <a:solidFill>
                  <a:srgbClr val="00B050"/>
                </a:solidFill>
              </a:rPr>
              <a:t>Students</a:t>
            </a:r>
            <a:endParaRPr lang="en-IN" alt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IN" altLang="en-US" sz="3600" dirty="0"/>
              <a:t>Students will check their attendance percentage, total presents, absents 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9944"/>
            <a:ext cx="10972800" cy="582613"/>
          </a:xfrm>
        </p:spPr>
        <p:txBody>
          <a:bodyPr/>
          <a:lstStyle/>
          <a:p>
            <a:r>
              <a:rPr lang="en-IN" altLang="en-US" sz="4400" u="sng" dirty="0"/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104"/>
            <a:ext cx="10336696" cy="3967646"/>
          </a:xfrm>
        </p:spPr>
        <p:txBody>
          <a:bodyPr/>
          <a:lstStyle/>
          <a:p>
            <a:r>
              <a:rPr lang="en-IN" altLang="en-US" sz="2800" dirty="0">
                <a:solidFill>
                  <a:srgbClr val="29BB10"/>
                </a:solidFill>
              </a:rPr>
              <a:t>Time consuming.</a:t>
            </a:r>
          </a:p>
          <a:p>
            <a:r>
              <a:rPr lang="en-IN" altLang="en-US" sz="2800" dirty="0">
                <a:solidFill>
                  <a:srgbClr val="29BB10"/>
                </a:solidFill>
              </a:rPr>
              <a:t>Consumes lots of manpower for better results</a:t>
            </a:r>
          </a:p>
          <a:p>
            <a:r>
              <a:rPr lang="en-IN" altLang="en-US" sz="2800" dirty="0">
                <a:solidFill>
                  <a:srgbClr val="29BB10"/>
                </a:solidFill>
              </a:rPr>
              <a:t>lack of data security</a:t>
            </a:r>
          </a:p>
          <a:p>
            <a:r>
              <a:rPr lang="en-IN" altLang="en-US" sz="2800" dirty="0">
                <a:solidFill>
                  <a:srgbClr val="29BB10"/>
                </a:solidFill>
              </a:rPr>
              <a:t>More errors in calculations, inter mixing of student attendance, lot of confusions in student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1BEE0-6E83-4858-9490-B460CB4654C2}"/>
              </a:ext>
            </a:extLst>
          </p:cNvPr>
          <p:cNvSpPr txBox="1"/>
          <p:nvPr/>
        </p:nvSpPr>
        <p:spPr>
          <a:xfrm>
            <a:off x="715618" y="392956"/>
            <a:ext cx="2928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scope: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newsflash/>
      </p:transition>
    </mc:Choice>
    <mc:Fallback xmlns="">
      <p:transition spd="slow">
        <p:newsfla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4400" u="sng">
                <a:solidFill>
                  <a:srgbClr val="C00000"/>
                </a:solidFill>
                <a:effectLst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800" dirty="0">
                <a:solidFill>
                  <a:srgbClr val="2747BE"/>
                </a:solidFill>
              </a:rPr>
              <a:t>The website makes the overall project management much easier and flexible.</a:t>
            </a:r>
          </a:p>
          <a:p>
            <a:r>
              <a:rPr lang="en-IN" altLang="en-US" sz="2800" dirty="0">
                <a:solidFill>
                  <a:srgbClr val="2747BE"/>
                </a:solidFill>
              </a:rPr>
              <a:t>Students Attendance can be easily updated for every month.</a:t>
            </a:r>
          </a:p>
          <a:p>
            <a:r>
              <a:rPr lang="en-IN" altLang="en-US" sz="2800" dirty="0">
                <a:solidFill>
                  <a:srgbClr val="2747BE"/>
                </a:solidFill>
              </a:rPr>
              <a:t>Students, parents and staff can view student attendance monthly.</a:t>
            </a:r>
          </a:p>
          <a:p>
            <a:r>
              <a:rPr lang="en-IN" altLang="en-US" sz="2800" dirty="0">
                <a:solidFill>
                  <a:srgbClr val="2747BE"/>
                </a:solidFill>
              </a:rPr>
              <a:t>In this each student data will be stored in tables in database. This avoids the inter-mixing of data, confusion.</a:t>
            </a:r>
          </a:p>
          <a:p>
            <a:r>
              <a:rPr lang="en-IN" altLang="en-US" sz="2800" dirty="0">
                <a:solidFill>
                  <a:srgbClr val="2747BE"/>
                </a:solidFill>
              </a:rPr>
              <a:t>You can easily understand the student attendance.</a:t>
            </a:r>
          </a:p>
          <a:p>
            <a:endParaRPr lang="en-IN" altLang="en-US" sz="2800" dirty="0">
              <a:solidFill>
                <a:srgbClr val="2747B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7820" y="365125"/>
            <a:ext cx="9745980" cy="1325880"/>
          </a:xfrm>
        </p:spPr>
        <p:txBody>
          <a:bodyPr/>
          <a:lstStyle/>
          <a:p>
            <a:r>
              <a:rPr lang="en-IN" altLang="en-US" b="1" u="sng">
                <a:solidFill>
                  <a:srgbClr val="0070C0"/>
                </a:solidFill>
              </a:rPr>
              <a:t>Software Requirements</a:t>
            </a:r>
            <a:r>
              <a:rPr lang="en-IN" altLang="en-US" b="1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185" y="1929765"/>
            <a:ext cx="10469880" cy="3898900"/>
          </a:xfrm>
        </p:spPr>
        <p:txBody>
          <a:bodyPr>
            <a:normAutofit lnSpcReduction="10000"/>
          </a:bodyPr>
          <a:lstStyle/>
          <a:p>
            <a:r>
              <a:rPr lang="en-IN" altLang="en-US" sz="3600">
                <a:sym typeface="+mn-ea"/>
              </a:rPr>
              <a:t>Operating System  : Windows 7</a:t>
            </a:r>
          </a:p>
          <a:p>
            <a:r>
              <a:rPr lang="en-IN" altLang="en-US" sz="3600">
                <a:sym typeface="+mn-ea"/>
              </a:rPr>
              <a:t>Technology             :  Java/J2EE</a:t>
            </a:r>
            <a:endParaRPr lang="en-IN" altLang="en-US" sz="3600"/>
          </a:p>
          <a:p>
            <a:r>
              <a:rPr lang="en-IN" altLang="en-US" sz="3600"/>
              <a:t>Web Technology     :HTML,CSS ,JavaScript</a:t>
            </a:r>
          </a:p>
          <a:p>
            <a:r>
              <a:rPr lang="en-IN" altLang="en-US" sz="3600"/>
              <a:t>IDE/Workbench      : Netbeans</a:t>
            </a:r>
          </a:p>
          <a:p>
            <a:r>
              <a:rPr lang="en-IN" altLang="en-US" sz="3600"/>
              <a:t>Web Server            : Tomcat</a:t>
            </a:r>
          </a:p>
          <a:p>
            <a:r>
              <a:rPr lang="en-IN" altLang="en-US" sz="3600"/>
              <a:t>Database               : 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heel/>
      </p:transition>
    </mc:Choice>
    <mc:Fallback xmlns="">
      <p:transition spd="slow">
        <p:wheel spokes="4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925" y="365125"/>
            <a:ext cx="8143875" cy="1325880"/>
          </a:xfrm>
        </p:spPr>
        <p:txBody>
          <a:bodyPr/>
          <a:lstStyle/>
          <a:p>
            <a:r>
              <a:rPr lang="en-IN" altLang="en-US" b="1" u="sng">
                <a:solidFill>
                  <a:srgbClr val="FF0000"/>
                </a:solidFill>
                <a:cs typeface="+mj-lt"/>
                <a:sym typeface="+mn-ea"/>
              </a:rPr>
              <a:t>Hardware Requirements</a:t>
            </a:r>
            <a:r>
              <a:rPr lang="en-IN" altLang="en-US" b="1">
                <a:solidFill>
                  <a:srgbClr val="FF0000"/>
                </a:solidFill>
                <a:cs typeface="+mj-lt"/>
                <a:sym typeface="+mn-ea"/>
              </a:rPr>
              <a:t>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960" y="2036445"/>
            <a:ext cx="7736840" cy="4140835"/>
          </a:xfrm>
        </p:spPr>
        <p:txBody>
          <a:bodyPr/>
          <a:lstStyle/>
          <a:p>
            <a:r>
              <a:rPr lang="en-IN" altLang="en-US" sz="3600">
                <a:sym typeface="+mn-ea"/>
              </a:rPr>
              <a:t>Processor     :   </a:t>
            </a:r>
            <a:r>
              <a:rPr lang="en-IN" altLang="en-US" sz="3600">
                <a:ln>
                  <a:noFill/>
                </a:ln>
                <a:sym typeface="+mn-ea"/>
              </a:rPr>
              <a:t>Pentium 4</a:t>
            </a:r>
            <a:endParaRPr lang="en-IN" altLang="en-US" sz="3600">
              <a:ln>
                <a:noFill/>
              </a:ln>
            </a:endParaRPr>
          </a:p>
          <a:p>
            <a:r>
              <a:rPr lang="en-IN" altLang="en-US" sz="3600">
                <a:ln>
                  <a:noFill/>
                </a:ln>
                <a:sym typeface="+mn-ea"/>
              </a:rPr>
              <a:t>RAM              :   1GB</a:t>
            </a:r>
            <a:endParaRPr lang="en-IN" altLang="en-US" sz="3600">
              <a:ln>
                <a:noFill/>
              </a:ln>
            </a:endParaRPr>
          </a:p>
          <a:p>
            <a:r>
              <a:rPr lang="en-IN" altLang="en-US" sz="3600">
                <a:ln>
                  <a:noFill/>
                </a:ln>
                <a:sym typeface="+mn-ea"/>
              </a:rPr>
              <a:t>Hard disk      :    40GB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425" y="151765"/>
            <a:ext cx="6966585" cy="1325880"/>
          </a:xfrm>
        </p:spPr>
        <p:txBody>
          <a:bodyPr/>
          <a:lstStyle/>
          <a:p>
            <a:r>
              <a:rPr lang="en-IN" altLang="en-US" sz="5400" b="1">
                <a:solidFill>
                  <a:srgbClr val="00B050"/>
                </a:solidFill>
              </a:rPr>
              <a:t>ER Diagrams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40" y="3640455"/>
            <a:ext cx="1828800" cy="695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800">
                <a:solidFill>
                  <a:schemeClr val="tx1"/>
                </a:solidFill>
                <a:uFillTx/>
              </a:rPr>
              <a:t>Admin</a:t>
            </a:r>
          </a:p>
        </p:txBody>
      </p:sp>
      <p:sp>
        <p:nvSpPr>
          <p:cNvPr id="6" name="Oval 5"/>
          <p:cNvSpPr/>
          <p:nvPr/>
        </p:nvSpPr>
        <p:spPr>
          <a:xfrm>
            <a:off x="5694045" y="1691005"/>
            <a:ext cx="1421765" cy="681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 i="1">
                <a:solidFill>
                  <a:schemeClr val="tx1"/>
                </a:solidFill>
                <a:uFillTx/>
              </a:rPr>
              <a:t>ADD</a:t>
            </a:r>
          </a:p>
        </p:txBody>
      </p:sp>
      <p:sp>
        <p:nvSpPr>
          <p:cNvPr id="7" name="Oval 6"/>
          <p:cNvSpPr/>
          <p:nvPr/>
        </p:nvSpPr>
        <p:spPr>
          <a:xfrm>
            <a:off x="5694045" y="2665730"/>
            <a:ext cx="1421765" cy="681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 i="1" u="sng">
                <a:solidFill>
                  <a:schemeClr val="tx1"/>
                </a:solidFill>
                <a:uFill>
                  <a:solidFill>
                    <a:schemeClr val="bg1"/>
                  </a:solidFill>
                </a:uFill>
              </a:rPr>
              <a:t>Update</a:t>
            </a:r>
          </a:p>
        </p:txBody>
      </p:sp>
      <p:sp>
        <p:nvSpPr>
          <p:cNvPr id="8" name="Oval 7"/>
          <p:cNvSpPr/>
          <p:nvPr/>
        </p:nvSpPr>
        <p:spPr>
          <a:xfrm>
            <a:off x="5694045" y="3640455"/>
            <a:ext cx="1421765" cy="681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 i="1">
                <a:solidFill>
                  <a:schemeClr val="tx1"/>
                </a:solidFill>
                <a:uFillTx/>
              </a:rPr>
              <a:t>Delete</a:t>
            </a:r>
          </a:p>
        </p:txBody>
      </p:sp>
      <p:sp>
        <p:nvSpPr>
          <p:cNvPr id="9" name="Oval 8"/>
          <p:cNvSpPr/>
          <p:nvPr/>
        </p:nvSpPr>
        <p:spPr>
          <a:xfrm>
            <a:off x="5694045" y="4612640"/>
            <a:ext cx="1421765" cy="681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 i="1">
                <a:solidFill>
                  <a:schemeClr val="tx1"/>
                </a:solidFill>
                <a:uFillTx/>
              </a:rPr>
              <a:t>View</a:t>
            </a:r>
          </a:p>
        </p:txBody>
      </p:sp>
      <p:sp>
        <p:nvSpPr>
          <p:cNvPr id="10" name="Oval 9"/>
          <p:cNvSpPr/>
          <p:nvPr/>
        </p:nvSpPr>
        <p:spPr>
          <a:xfrm>
            <a:off x="5543550" y="5603875"/>
            <a:ext cx="2025650" cy="7727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000" i="1">
                <a:solidFill>
                  <a:schemeClr val="tx1"/>
                </a:solidFill>
                <a:uFillTx/>
              </a:rPr>
              <a:t>Notification Update</a:t>
            </a:r>
          </a:p>
        </p:txBody>
      </p:sp>
      <p:sp>
        <p:nvSpPr>
          <p:cNvPr id="11" name="Diamond 10"/>
          <p:cNvSpPr/>
          <p:nvPr/>
        </p:nvSpPr>
        <p:spPr>
          <a:xfrm>
            <a:off x="10831195" y="3769360"/>
            <a:ext cx="1299210" cy="72517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69935" y="2372995"/>
            <a:ext cx="1750695" cy="77025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400">
                <a:solidFill>
                  <a:schemeClr val="tx1"/>
                </a:solidFill>
                <a:uFillTx/>
              </a:rPr>
              <a:t>Student</a:t>
            </a:r>
          </a:p>
        </p:txBody>
      </p:sp>
      <p:sp>
        <p:nvSpPr>
          <p:cNvPr id="13" name="Oval 12"/>
          <p:cNvSpPr/>
          <p:nvPr/>
        </p:nvSpPr>
        <p:spPr>
          <a:xfrm>
            <a:off x="8324850" y="3919220"/>
            <a:ext cx="1750695" cy="77025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400">
                <a:solidFill>
                  <a:schemeClr val="tx1"/>
                </a:solidFill>
                <a:uFillTx/>
              </a:rPr>
              <a:t>Staff</a:t>
            </a:r>
          </a:p>
        </p:txBody>
      </p:sp>
      <p:cxnSp>
        <p:nvCxnSpPr>
          <p:cNvPr id="14" name="Straight Arrow Connector 13"/>
          <p:cNvCxnSpPr>
            <a:stCxn id="5" idx="3"/>
          </p:cNvCxnSpPr>
          <p:nvPr/>
        </p:nvCxnSpPr>
        <p:spPr>
          <a:xfrm flipV="1">
            <a:off x="3520440" y="2032000"/>
            <a:ext cx="2173605" cy="1956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</p:cNvCxnSpPr>
          <p:nvPr/>
        </p:nvCxnSpPr>
        <p:spPr>
          <a:xfrm flipV="1">
            <a:off x="3520440" y="3081655"/>
            <a:ext cx="2173605" cy="9067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2"/>
          </p:cNvCxnSpPr>
          <p:nvPr/>
        </p:nvCxnSpPr>
        <p:spPr>
          <a:xfrm flipV="1">
            <a:off x="3520440" y="3981450"/>
            <a:ext cx="2173605" cy="69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9" idx="2"/>
          </p:cNvCxnSpPr>
          <p:nvPr/>
        </p:nvCxnSpPr>
        <p:spPr>
          <a:xfrm>
            <a:off x="3520440" y="3988435"/>
            <a:ext cx="2173605" cy="965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</p:cNvCxnSpPr>
          <p:nvPr/>
        </p:nvCxnSpPr>
        <p:spPr>
          <a:xfrm>
            <a:off x="3520440" y="3988435"/>
            <a:ext cx="2023110" cy="20713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6"/>
            <a:endCxn id="12" idx="2"/>
          </p:cNvCxnSpPr>
          <p:nvPr/>
        </p:nvCxnSpPr>
        <p:spPr>
          <a:xfrm>
            <a:off x="7115810" y="2032000"/>
            <a:ext cx="1254125" cy="72644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6"/>
            <a:endCxn id="12" idx="2"/>
          </p:cNvCxnSpPr>
          <p:nvPr/>
        </p:nvCxnSpPr>
        <p:spPr>
          <a:xfrm flipV="1">
            <a:off x="7115810" y="2758440"/>
            <a:ext cx="1254125" cy="24828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6"/>
            <a:endCxn id="12" idx="2"/>
          </p:cNvCxnSpPr>
          <p:nvPr/>
        </p:nvCxnSpPr>
        <p:spPr>
          <a:xfrm flipV="1">
            <a:off x="7115810" y="2758440"/>
            <a:ext cx="1254125" cy="122301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  <a:endCxn id="9" idx="6"/>
          </p:cNvCxnSpPr>
          <p:nvPr/>
        </p:nvCxnSpPr>
        <p:spPr>
          <a:xfrm flipH="1">
            <a:off x="7115810" y="2758440"/>
            <a:ext cx="1254125" cy="2195195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6"/>
            <a:endCxn id="11" idx="1"/>
          </p:cNvCxnSpPr>
          <p:nvPr/>
        </p:nvCxnSpPr>
        <p:spPr>
          <a:xfrm flipV="1">
            <a:off x="7569200" y="4131945"/>
            <a:ext cx="3261995" cy="185864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6"/>
            <a:endCxn id="11" idx="1"/>
          </p:cNvCxnSpPr>
          <p:nvPr/>
        </p:nvCxnSpPr>
        <p:spPr>
          <a:xfrm>
            <a:off x="10120630" y="2758440"/>
            <a:ext cx="710565" cy="137350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10920730" y="4445000"/>
            <a:ext cx="1209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Database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830580" y="1236345"/>
            <a:ext cx="1783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000" u="sng">
                <a:solidFill>
                  <a:srgbClr val="EC1283"/>
                </a:solidFill>
              </a:rPr>
              <a:t>Admin</a:t>
            </a:r>
          </a:p>
        </p:txBody>
      </p:sp>
      <p:cxnSp>
        <p:nvCxnSpPr>
          <p:cNvPr id="30" name="Straight Arrow Connector 29"/>
          <p:cNvCxnSpPr>
            <a:stCxn id="13" idx="6"/>
            <a:endCxn id="11" idx="1"/>
          </p:cNvCxnSpPr>
          <p:nvPr/>
        </p:nvCxnSpPr>
        <p:spPr>
          <a:xfrm flipV="1">
            <a:off x="10075545" y="4131945"/>
            <a:ext cx="755650" cy="172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>
          <a:xfrm>
            <a:off x="7115810" y="2032000"/>
            <a:ext cx="1209040" cy="227266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>
          <a:xfrm>
            <a:off x="7115810" y="3006725"/>
            <a:ext cx="1209040" cy="1297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>
          <a:xfrm>
            <a:off x="7115810" y="3981450"/>
            <a:ext cx="1209040" cy="3232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2"/>
            <a:endCxn id="9" idx="6"/>
          </p:cNvCxnSpPr>
          <p:nvPr/>
        </p:nvCxnSpPr>
        <p:spPr>
          <a:xfrm flipH="1">
            <a:off x="7115810" y="4304665"/>
            <a:ext cx="1209040" cy="6489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355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SimSun</vt:lpstr>
      <vt:lpstr>Arial</vt:lpstr>
      <vt:lpstr>Arial Black</vt:lpstr>
      <vt:lpstr>Green Color</vt:lpstr>
      <vt:lpstr>WEB BASED ATTENDANCE MANAGEMENT  SYSTEM FOR COLLEGES         </vt:lpstr>
      <vt:lpstr>Introduction</vt:lpstr>
      <vt:lpstr>PowerPoint Presentation</vt:lpstr>
      <vt:lpstr>PowerPoint Presentation</vt:lpstr>
      <vt:lpstr>Existing System</vt:lpstr>
      <vt:lpstr>Proposed system</vt:lpstr>
      <vt:lpstr>Software Requirements:</vt:lpstr>
      <vt:lpstr>Hardware Requirements:</vt:lpstr>
      <vt:lpstr>ER Diagrams</vt:lpstr>
      <vt:lpstr>Staff</vt:lpstr>
      <vt:lpstr>Student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Students Attendance Management System         </dc:title>
  <dc:creator> </dc:creator>
  <cp:lastModifiedBy>SRAVAN KUMAR</cp:lastModifiedBy>
  <cp:revision>19</cp:revision>
  <dcterms:created xsi:type="dcterms:W3CDTF">2018-11-23T18:47:00Z</dcterms:created>
  <dcterms:modified xsi:type="dcterms:W3CDTF">2018-12-02T15:24:59Z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